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</p:sldMasterIdLst>
  <p:notesMasterIdLst>
    <p:notesMasterId r:id="rId64"/>
  </p:notesMasterIdLst>
  <p:handoutMasterIdLst>
    <p:handoutMasterId r:id="rId65"/>
  </p:handoutMasterIdLst>
  <p:sldIdLst>
    <p:sldId id="2142534304" r:id="rId3"/>
    <p:sldId id="2142534305" r:id="rId4"/>
    <p:sldId id="2142534364" r:id="rId5"/>
    <p:sldId id="2142534360" r:id="rId6"/>
    <p:sldId id="2142534383" r:id="rId7"/>
    <p:sldId id="2142534382" r:id="rId8"/>
    <p:sldId id="2142534384" r:id="rId9"/>
    <p:sldId id="2142534385" r:id="rId10"/>
    <p:sldId id="2142534386" r:id="rId11"/>
    <p:sldId id="2142534387" r:id="rId12"/>
    <p:sldId id="2142534389" r:id="rId13"/>
    <p:sldId id="2142534390" r:id="rId14"/>
    <p:sldId id="2142534414" r:id="rId15"/>
    <p:sldId id="2142534392" r:id="rId16"/>
    <p:sldId id="2142534394" r:id="rId17"/>
    <p:sldId id="2142534395" r:id="rId18"/>
    <p:sldId id="2142534396" r:id="rId19"/>
    <p:sldId id="2142534413" r:id="rId20"/>
    <p:sldId id="2142534401" r:id="rId21"/>
    <p:sldId id="2142534415" r:id="rId22"/>
    <p:sldId id="2142534398" r:id="rId23"/>
    <p:sldId id="2142534402" r:id="rId24"/>
    <p:sldId id="2142534408" r:id="rId25"/>
    <p:sldId id="2142534409" r:id="rId26"/>
    <p:sldId id="2142534417" r:id="rId27"/>
    <p:sldId id="2142534419" r:id="rId28"/>
    <p:sldId id="2142534418" r:id="rId29"/>
    <p:sldId id="2142534416" r:id="rId30"/>
    <p:sldId id="2142534399" r:id="rId31"/>
    <p:sldId id="2142534403" r:id="rId32"/>
    <p:sldId id="2142534410" r:id="rId33"/>
    <p:sldId id="2142534405" r:id="rId34"/>
    <p:sldId id="2142534404" r:id="rId35"/>
    <p:sldId id="2142534406" r:id="rId36"/>
    <p:sldId id="2142534420" r:id="rId37"/>
    <p:sldId id="2142534407" r:id="rId38"/>
    <p:sldId id="2142534422" r:id="rId39"/>
    <p:sldId id="2142534423" r:id="rId40"/>
    <p:sldId id="2142534424" r:id="rId41"/>
    <p:sldId id="2142534425" r:id="rId42"/>
    <p:sldId id="2142534433" r:id="rId43"/>
    <p:sldId id="2142534432" r:id="rId44"/>
    <p:sldId id="2142534435" r:id="rId45"/>
    <p:sldId id="2142534430" r:id="rId46"/>
    <p:sldId id="2142534431" r:id="rId47"/>
    <p:sldId id="2142534400" r:id="rId48"/>
    <p:sldId id="2142534397" r:id="rId49"/>
    <p:sldId id="2142534441" r:id="rId50"/>
    <p:sldId id="2142534442" r:id="rId51"/>
    <p:sldId id="2142534443" r:id="rId52"/>
    <p:sldId id="2142534393" r:id="rId53"/>
    <p:sldId id="2142534444" r:id="rId54"/>
    <p:sldId id="2142534439" r:id="rId55"/>
    <p:sldId id="2142534388" r:id="rId56"/>
    <p:sldId id="2142534436" r:id="rId57"/>
    <p:sldId id="2142534437" r:id="rId58"/>
    <p:sldId id="2142534412" r:id="rId59"/>
    <p:sldId id="2142534438" r:id="rId60"/>
    <p:sldId id="2142534380" r:id="rId61"/>
    <p:sldId id="2142534352" r:id="rId62"/>
    <p:sldId id="2142534308" r:id="rId63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9B4C9C"/>
    <a:srgbClr val="FFB600"/>
    <a:srgbClr val="387FF9"/>
    <a:srgbClr val="244EFF"/>
    <a:srgbClr val="1254FF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4/6/2025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4/6/2025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my-awesome-projec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-scm.com/docs/git-config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-lfs.com/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marketplace.visualstudio.com/items?itemName=GitHub.vscode-pull-request-github" TargetMode="Externa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itHub.vscode-pull-request-github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chZFIZLR_0&amp;t=66s" TargetMode="External"/><Relationship Id="rId3" Type="http://schemas.openxmlformats.org/officeDocument/2006/relationships/hyperlink" Target="https://git-lfs.com/" TargetMode="External"/><Relationship Id="rId7" Type="http://schemas.openxmlformats.org/officeDocument/2006/relationships/hyperlink" Target="https://www.youtube.com/watch?v=e9lnsKot_SQ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-iWaarLI7zI" TargetMode="External"/><Relationship Id="rId5" Type="http://schemas.openxmlformats.org/officeDocument/2006/relationships/hyperlink" Target="https://git-scm.com/docs" TargetMode="External"/><Relationship Id="rId4" Type="http://schemas.openxmlformats.org/officeDocument/2006/relationships/hyperlink" Target="https://marketplace.visualstudio.com/items?itemName=GitHub.vscode-pull-request-github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j-lt"/>
              </a:rPr>
              <a:t>Git Concepts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I Wish I Knew Years 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5593098"/>
            <a:ext cx="4974263" cy="93364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Toolchain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E8A31-EA8F-D593-C8BD-6F3CAB45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DE70D-D850-4828-194F-C0E4F297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files to the local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56C5E-A839-0A36-92D8-3764C06D5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8553B-7FD9-FE4D-A95A-2BEBCE63E017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B26B-31EC-54B2-5DFB-8858B4CEF043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8E1DA-ED6C-D3EF-D950-1815066C6544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571B4-BB26-CFC0-1E30-042483E84F1F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E9CC1-1BAE-BB2B-EC72-971498AD8B76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69C075-B96A-6840-7EE8-FDF55033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58" y="1743423"/>
            <a:ext cx="8160883" cy="46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D837-8A50-6938-483A-D1F2B206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EB26-9940-2AAE-011F-2D0B0E4D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more files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74769-FC62-F3CC-679F-E2AE630ED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8FB54-231E-AB8C-24AA-92EB709FB5AB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834B4-4C53-EC8E-DF78-0C53EA726B0A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BD5BC-9AD4-5126-03A4-42AB03B810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691B-CB16-C359-BB95-66DEDC6E4DA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07716-9F50-A1C5-05CD-6CBD6A5F5D4E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16C1B1F-711C-8FF2-65DF-F2F1F54B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1" y="1601966"/>
            <a:ext cx="9352085" cy="48333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1CF7C-D25F-88F4-6BB3-99F639992F2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1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057D6-386D-A82B-61EF-B4528F0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0591F-5B8B-D241-B799-BA1A91D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Checking out a specific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A6126-CAE1-3A0C-9EFE-277F83B93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612F62-92F2-B14C-5ADC-AF9B8765D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" y="2924683"/>
            <a:ext cx="5461488" cy="12192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15331-D3EB-113F-4DD1-0BB51C1B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3978651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5BCD53-3954-B9C3-C1CA-95074413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1009825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4CD4AE-7195-C920-55F4-84FE2DC05A33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6711656" y="4363206"/>
            <a:ext cx="0" cy="155445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C1F64-651B-27CD-04D9-162BDC5631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3" y="4431531"/>
            <a:ext cx="4126429" cy="1905394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15F4D-04EC-CCFF-FB7B-E66CB863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2" y="1468146"/>
            <a:ext cx="4126429" cy="19053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C03C8-6C93-7438-289F-3652BF687F5A}"/>
              </a:ext>
            </a:extLst>
          </p:cNvPr>
          <p:cNvSpPr txBox="1"/>
          <p:nvPr/>
        </p:nvSpPr>
        <p:spPr>
          <a:xfrm>
            <a:off x="7322432" y="109881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e7809ee</a:t>
            </a:r>
            <a:r>
              <a:rPr lang="en-CA" dirty="0">
                <a:latin typeface="+mj-lt"/>
              </a:rPr>
              <a:t>          Add console log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5AD1A-0E52-D510-EA4B-97962CD41985}"/>
              </a:ext>
            </a:extLst>
          </p:cNvPr>
          <p:cNvSpPr txBox="1"/>
          <p:nvPr/>
        </p:nvSpPr>
        <p:spPr>
          <a:xfrm>
            <a:off x="7322432" y="4063985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fd28db6</a:t>
            </a:r>
            <a:r>
              <a:rPr lang="en-CA" dirty="0">
                <a:latin typeface="+mj-lt"/>
              </a:rPr>
              <a:t>          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C733A8-AC67-FF23-1D68-5B5B00E448FC}"/>
              </a:ext>
            </a:extLst>
          </p:cNvPr>
          <p:cNvCxnSpPr>
            <a:cxnSpLocks/>
          </p:cNvCxnSpPr>
          <p:nvPr/>
        </p:nvCxnSpPr>
        <p:spPr>
          <a:xfrm flipV="1">
            <a:off x="6711656" y="1374057"/>
            <a:ext cx="676" cy="2749316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CD03-706E-DCBE-F26B-70351B1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23351F-30E2-C92C-7179-BAA17AA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Comparing two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5E704-685F-8303-C5EA-4AF496BCB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A7C771-3FCD-4791-4941-9748F3AE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7" y="1250425"/>
            <a:ext cx="10618725" cy="48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F72F-D600-7F80-6E67-C1CDCF87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303D9-110D-E941-40CF-6C2E37F7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DB08F-D16A-C274-2F29-889DED583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6B0D-58B6-F3C8-545C-AAC9429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9" y="2902050"/>
            <a:ext cx="1870948" cy="16551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9225B-D945-2B73-1DDB-F17840962BD1}"/>
              </a:ext>
            </a:extLst>
          </p:cNvPr>
          <p:cNvCxnSpPr>
            <a:cxnSpLocks/>
          </p:cNvCxnSpPr>
          <p:nvPr/>
        </p:nvCxnSpPr>
        <p:spPr>
          <a:xfrm>
            <a:off x="2894107" y="3729629"/>
            <a:ext cx="133499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87E822-117D-905B-0B7B-65D8F60D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69" y="1035891"/>
            <a:ext cx="687347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DCA0-EDCF-6129-3CCE-2AF8DCA9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2452C0-8D95-0BE5-2621-1F04A5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Using the quick setup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0D7D2-57D9-372F-F6C5-B03F48388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60DDA9-66F7-925F-0FA1-751FDAC38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84" y="1481291"/>
            <a:ext cx="7838632" cy="495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BC709-B25B-3ACC-32E2-CF6800F030E5}"/>
              </a:ext>
            </a:extLst>
          </p:cNvPr>
          <p:cNvSpPr txBox="1"/>
          <p:nvPr/>
        </p:nvSpPr>
        <p:spPr>
          <a:xfrm>
            <a:off x="2176684" y="966976"/>
            <a:ext cx="783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https://github.com/SanjulaGanepola/my-awesome-project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6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50597-0C82-1453-FACA-3E071283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EE917-53C2-AB74-4841-99987688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remote repository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ED1F-CA06-A959-C0F6-AF303BA96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B0D470-95E3-D94E-DE43-8AB3FF91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4" y="1686938"/>
            <a:ext cx="9225272" cy="474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8421-B6A9-53EA-7B0B-8434EF40EC42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07B0E-633E-BF03-0402-194B38108F7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95AE-35F6-BA53-7A89-8FEC433069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7FBB5-5377-1B4F-CA12-A10208F84A57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9FFE-D93C-FB8B-74AC-C699F55C8E8A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5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E722-0716-5285-3F16-A142DBDF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7932A2-0018-C33D-F2B8-87549C60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the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1524-5D0C-DA96-CC83-ABF3FDEC3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549DA6-B8C2-3B7C-0FAD-48896F7B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4" y="2163278"/>
            <a:ext cx="10715291" cy="25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8AE6-9D99-DBD6-3301-4F695F218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53DB6-F284-BD40-1410-A3E2E0CE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4E605-814C-E606-01BF-950D032E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CBFA1-EEAB-F1C3-6FCC-B92D98C97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6" y="950857"/>
            <a:ext cx="9236968" cy="54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09A8-251E-891F-EE72-007A540A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1CFE7-0E96-AC6A-72AC-58B18978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Using Git in a Team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6662-2880-71F8-A7FF-522B9819D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Git Basics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Using Git in a Team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Branching and Merge Conflicts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Merge Commits vs. Rebase Merging vs. Squash Merging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Tips and Tricks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in VS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A223-5713-5B43-ADF6-82A3ACF3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E3B1B-F705-9436-79F4-6985EC87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Adding collaborators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3266B-722D-B501-656D-37EE1749F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D557B-D1A5-1CCA-A132-B7E292F1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06" y="943275"/>
            <a:ext cx="6118587" cy="53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9A76-D873-F1A1-DD82-A77F11DD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3938F9-B3A6-7A98-A157-23B95C33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Cloning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0C2B8-9795-296C-8DEC-5FFDB4A6E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2390CC-BFDF-8867-7590-568E8CF8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23" y="2357436"/>
            <a:ext cx="8851900" cy="31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1584-564D-17AF-81AC-16C61AA91ABA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A3432-5C71-AA4C-BB3D-D649C3DE1F04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EFE5-81D9-288A-1906-09D9E5C3016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51C6F-5CDB-49B1-03D1-34CED8843F8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C217-B3B6-CF8C-9F72-971F4522233F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125557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16856-07B8-A141-357E-C2FCD149234A}"/>
              </a:ext>
            </a:extLst>
          </p:cNvPr>
          <p:cNvSpPr txBox="1"/>
          <p:nvPr/>
        </p:nvSpPr>
        <p:spPr>
          <a:xfrm>
            <a:off x="3981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5ABD43-AE3A-A87B-92EA-9FE15F3C14AD}"/>
              </a:ext>
            </a:extLst>
          </p:cNvPr>
          <p:cNvCxnSpPr>
            <a:cxnSpLocks/>
          </p:cNvCxnSpPr>
          <p:nvPr/>
        </p:nvCxnSpPr>
        <p:spPr>
          <a:xfrm>
            <a:off x="21671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990E-72FB-8F42-ABF4-ECFEF734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BB970-2D83-1653-9E1D-1028252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Working → Staging → Committing → Pushing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88392-EF85-974E-EBED-1B654733C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6991D2-C9EF-1436-F5F8-25CF46B0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3" y="1741826"/>
            <a:ext cx="8544409" cy="4425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857C3-28D7-4EAD-B3DC-128CD9D8EE1D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16F10-3A45-199C-445F-D7B204AA7BA7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3ED29-0E5D-E19F-57EE-D48C573CB7F7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F4342-503E-97DF-BE45-746243AC246A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D61D7-01A7-3669-86D4-4B60ABA38CD2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62666-1CD6-65F0-FF29-1A5E24C340C8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560B3E-CC17-13AB-01F8-04050A7ADE96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3B0BA-495E-6DB8-95CF-5A3D64D43B53}"/>
              </a:ext>
            </a:extLst>
          </p:cNvPr>
          <p:cNvSpPr txBox="1"/>
          <p:nvPr/>
        </p:nvSpPr>
        <p:spPr>
          <a:xfrm>
            <a:off x="4366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6B3E6-1423-715A-FA78-CD15D98B92BD}"/>
              </a:ext>
            </a:extLst>
          </p:cNvPr>
          <p:cNvCxnSpPr>
            <a:cxnSpLocks/>
          </p:cNvCxnSpPr>
          <p:nvPr/>
        </p:nvCxnSpPr>
        <p:spPr>
          <a:xfrm>
            <a:off x="22056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00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E93BB-F306-A062-90C8-B27DAA14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E9FDD-2EDD-56B9-139F-FB7612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1: Fetching and merging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E3CE6-3CD7-A737-7EDB-A3D0BBAF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5E40-F946-4BBB-F808-83B556FB630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7EAE-2A9A-AB30-24C7-C702902C347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74BDC-4B23-86D1-245C-20F0394600FE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7CBE-595B-D4B5-5E32-2B20FFB9553D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9ED63B-4412-96F6-E9A2-0A381E3BDC94}"/>
              </a:ext>
            </a:extLst>
          </p:cNvPr>
          <p:cNvCxnSpPr>
            <a:cxnSpLocks/>
          </p:cNvCxnSpPr>
          <p:nvPr/>
        </p:nvCxnSpPr>
        <p:spPr>
          <a:xfrm flipH="1">
            <a:off x="8173547" y="1610279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EF06D0-91C9-A1D8-245F-502A8698E62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1CCAC6-FDF2-3ACC-A839-37FDB785D65D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9116AC-E84D-205B-BD35-9D57BF76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116341"/>
            <a:ext cx="8444380" cy="4318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AB898-BD94-B1BE-D615-B5F21DBD6F1E}"/>
              </a:ext>
            </a:extLst>
          </p:cNvPr>
          <p:cNvSpPr txBox="1"/>
          <p:nvPr/>
        </p:nvSpPr>
        <p:spPr>
          <a:xfrm>
            <a:off x="8105775" y="1655552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FETCH</a:t>
            </a:r>
            <a:endParaRPr lang="en-CA" i="1" dirty="0">
              <a:solidFill>
                <a:srgbClr val="167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2D845B-0FC3-4487-786E-B85BFB56E1C0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349934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F44CF2-61F5-B0CB-71EF-CDAC4BFD1E99}"/>
              </a:ext>
            </a:extLst>
          </p:cNvPr>
          <p:cNvSpPr txBox="1"/>
          <p:nvPr/>
        </p:nvSpPr>
        <p:spPr>
          <a:xfrm>
            <a:off x="4354758" y="1655983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MERGE</a:t>
            </a:r>
            <a:endParaRPr lang="en-CA" i="1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8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82D6-ECF1-8E91-D961-42947545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F4BAF8-8900-44AF-0C3D-020C7C2B643B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595202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6648225-20A5-836C-403C-DB2BB886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2: Pulling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9FBF5-2E0A-EC79-AE92-18EF9D582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C5E8-0C42-0F91-1B71-C5C5A82CD61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CDC55-A72B-FB6D-9403-1D39736A780F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D35D-479F-044A-D120-D4ED68EDB30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3522-C428-B0E9-D5B1-C4A3144B51F2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3FC09-E11F-0441-7CF9-143772A864BA}"/>
              </a:ext>
            </a:extLst>
          </p:cNvPr>
          <p:cNvSpPr txBox="1"/>
          <p:nvPr/>
        </p:nvSpPr>
        <p:spPr>
          <a:xfrm>
            <a:off x="5576887" y="1678644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PULL</a:t>
            </a:r>
            <a:endParaRPr lang="en-CA" i="1" dirty="0">
              <a:solidFill>
                <a:srgbClr val="1670FF"/>
              </a:solidFill>
            </a:endParaRPr>
          </a:p>
        </p:txBody>
      </p:sp>
      <p:pic>
        <p:nvPicPr>
          <p:cNvPr id="30" name="Picture 2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FD2C7E-1254-D045-D234-8DF8F182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380931"/>
            <a:ext cx="8608397" cy="178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8F62E-203B-BA86-4F55-D5FD4514A06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3D22BA-F24D-352A-D43B-8CF89F435CD7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89B7-E852-F292-A45D-354CDC5F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400A3-6135-5AF2-7951-F77A132B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fork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C6E3D-A104-B26D-E7A0-4D95638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D6C5-B859-B40C-6386-2B01B5976B94}"/>
              </a:ext>
            </a:extLst>
          </p:cNvPr>
          <p:cNvSpPr txBox="1"/>
          <p:nvPr/>
        </p:nvSpPr>
        <p:spPr>
          <a:xfrm>
            <a:off x="718033" y="2841752"/>
            <a:ext cx="1438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60E786-78F9-026F-99BB-B70D5CD096FD}"/>
              </a:ext>
            </a:extLst>
          </p:cNvPr>
          <p:cNvCxnSpPr>
            <a:cxnSpLocks/>
          </p:cNvCxnSpPr>
          <p:nvPr/>
        </p:nvCxnSpPr>
        <p:spPr>
          <a:xfrm>
            <a:off x="2230317" y="3611876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12B50A-C8D2-0644-139B-967908AD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937776"/>
            <a:ext cx="8168773" cy="53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7E50-652E-0A38-FA48-8BC4315D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282B99-0EA4-402B-1FD6-863EEC8E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Upstream vs. Origin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25376-70CB-D284-E9FE-17699413B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F5F61-01A6-8EB1-E44C-C6B479D0C881}"/>
              </a:ext>
            </a:extLst>
          </p:cNvPr>
          <p:cNvSpPr txBox="1"/>
          <p:nvPr/>
        </p:nvSpPr>
        <p:spPr>
          <a:xfrm>
            <a:off x="2537609" y="1567787"/>
            <a:ext cx="2150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66CED-2B34-77EB-D085-912A0276ED76}"/>
              </a:ext>
            </a:extLst>
          </p:cNvPr>
          <p:cNvSpPr txBox="1"/>
          <p:nvPr/>
        </p:nvSpPr>
        <p:spPr>
          <a:xfrm>
            <a:off x="7025616" y="1567787"/>
            <a:ext cx="215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chemeClr val="accent6"/>
                </a:solidFill>
                <a:latin typeface="+mj-lt"/>
              </a:rPr>
              <a:t>Fork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562F6-0C2A-B42A-E398-7A379BFF3104}"/>
              </a:ext>
            </a:extLst>
          </p:cNvPr>
          <p:cNvSpPr txBox="1"/>
          <p:nvPr/>
        </p:nvSpPr>
        <p:spPr>
          <a:xfrm>
            <a:off x="5194892" y="4128271"/>
            <a:ext cx="1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Local Repo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823BB3-2833-6D6F-8C6B-5FEF4E0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850" y="22141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81454-1665-620E-7FE8-5B394D83F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850" y="4497603"/>
            <a:ext cx="1080000" cy="108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146A268-7AE5-432A-1DD9-5A4FDE8D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2842" y="2214118"/>
            <a:ext cx="1080000" cy="1080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C0526-5B8E-9944-5835-0061B25508E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29722" y="3313368"/>
            <a:ext cx="1665170" cy="9995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B2BEE6-682C-4BE6-900E-121B46110F4A}"/>
              </a:ext>
            </a:extLst>
          </p:cNvPr>
          <p:cNvSpPr txBox="1"/>
          <p:nvPr/>
        </p:nvSpPr>
        <p:spPr>
          <a:xfrm>
            <a:off x="2599393" y="3443820"/>
            <a:ext cx="1187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upstream</a:t>
            </a:r>
            <a:endParaRPr lang="en-CA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C5A37-D10A-28BA-BF1A-2F19ADC332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86808" y="3313368"/>
            <a:ext cx="1369585" cy="999569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4618CE-0AF7-B4C9-A331-1CA9302CA054}"/>
              </a:ext>
            </a:extLst>
          </p:cNvPr>
          <p:cNvCxnSpPr>
            <a:cxnSpLocks/>
          </p:cNvCxnSpPr>
          <p:nvPr/>
        </p:nvCxnSpPr>
        <p:spPr>
          <a:xfrm>
            <a:off x="4688075" y="2754118"/>
            <a:ext cx="2406315" cy="0"/>
          </a:xfrm>
          <a:prstGeom prst="straightConnector1">
            <a:avLst/>
          </a:prstGeom>
          <a:ln>
            <a:solidFill>
              <a:srgbClr val="1670FF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D9EADF-3254-8B4C-3C35-8AFF53EF4E5E}"/>
              </a:ext>
            </a:extLst>
          </p:cNvPr>
          <p:cNvSpPr txBox="1"/>
          <p:nvPr/>
        </p:nvSpPr>
        <p:spPr>
          <a:xfrm>
            <a:off x="7866073" y="3443820"/>
            <a:ext cx="86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origin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29872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8BE-3C3B-126B-9007-AD7078D0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472728-1DCD-9EC9-7722-F531F843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0C76A-18BC-4B1E-391F-37658957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3E88A-BF33-CA3B-8CD6-246DFD2AFB22}"/>
              </a:ext>
            </a:extLst>
          </p:cNvPr>
          <p:cNvSpPr txBox="1"/>
          <p:nvPr/>
        </p:nvSpPr>
        <p:spPr>
          <a:xfrm>
            <a:off x="598060" y="3001099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E0A1C-F42A-736A-E6FB-02C6297BC83F}"/>
              </a:ext>
            </a:extLst>
          </p:cNvPr>
          <p:cNvCxnSpPr>
            <a:cxnSpLocks/>
          </p:cNvCxnSpPr>
          <p:nvPr/>
        </p:nvCxnSpPr>
        <p:spPr>
          <a:xfrm>
            <a:off x="2444060" y="363204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84291-5F6E-3EEF-3430-B580EDFC7FA3}"/>
              </a:ext>
            </a:extLst>
          </p:cNvPr>
          <p:cNvSpPr txBox="1"/>
          <p:nvPr/>
        </p:nvSpPr>
        <p:spPr>
          <a:xfrm>
            <a:off x="598060" y="991897"/>
            <a:ext cx="175937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04BCF-218F-B74A-66E5-3FA8AA0DD967}"/>
              </a:ext>
            </a:extLst>
          </p:cNvPr>
          <p:cNvSpPr txBox="1"/>
          <p:nvPr/>
        </p:nvSpPr>
        <p:spPr>
          <a:xfrm>
            <a:off x="598060" y="4889137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9B60E6-2119-9DCC-C798-BC4C6430A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784774"/>
            <a:ext cx="6131292" cy="1948504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583AB6-1AE9-CB10-0E4D-0F9BBD95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2989698"/>
            <a:ext cx="6131292" cy="1284685"/>
          </a:xfrm>
          <a:prstGeom prst="rect">
            <a:avLst/>
          </a:prstGeom>
        </p:spPr>
      </p:pic>
      <p:pic>
        <p:nvPicPr>
          <p:cNvPr id="24" name="Picture 2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6374B0-C0D6-AFD9-1685-11DF4E773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4501430"/>
            <a:ext cx="6131292" cy="20372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3BCD49-970B-3F34-66F3-66EDA59E9814}"/>
              </a:ext>
            </a:extLst>
          </p:cNvPr>
          <p:cNvCxnSpPr>
            <a:cxnSpLocks/>
          </p:cNvCxnSpPr>
          <p:nvPr/>
        </p:nvCxnSpPr>
        <p:spPr>
          <a:xfrm>
            <a:off x="2444059" y="175511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726226-BD0A-7873-0126-1EAF16BBC94F}"/>
              </a:ext>
            </a:extLst>
          </p:cNvPr>
          <p:cNvCxnSpPr>
            <a:cxnSpLocks/>
          </p:cNvCxnSpPr>
          <p:nvPr/>
        </p:nvCxnSpPr>
        <p:spPr>
          <a:xfrm>
            <a:off x="2444060" y="5518595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38EE-2741-2B56-A950-EEB2ED1C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8D46E2-F7C0-938E-8135-476C27C0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Branching and Merge Conflicts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61F05-5B96-A7D8-8925-809EDEF4C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6D9D-C9F1-AA8D-70FE-F481471B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19CA7-ADE6-EE88-C248-4A3B7DBF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Branching in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20B51-3F73-EF0E-7CE4-072183D87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1827B8-ED15-A1E9-EA50-E3C6B218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963300"/>
            <a:ext cx="9550920" cy="5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0" y="752669"/>
            <a:ext cx="10888743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🤩 Never used it		</a:t>
            </a:r>
            <a:r>
              <a:rPr lang="en-US" dirty="0">
                <a:latin typeface="+mj-lt"/>
              </a:rPr>
              <a:t>I have not used Git before, but I am interested!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🧐 Beginner</a:t>
            </a:r>
            <a:r>
              <a:rPr lang="en-US" dirty="0">
                <a:latin typeface="+mj-lt"/>
              </a:rPr>
              <a:t> 			I just started learning the basics.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👨‍🎓 Intermediate		</a:t>
            </a:r>
            <a:r>
              <a:rPr lang="en-US" dirty="0">
                <a:latin typeface="+mj-lt"/>
              </a:rPr>
              <a:t>I understand the basics, but I am not familiar with advanced concepts.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🕵️ Expert			</a:t>
            </a:r>
            <a:r>
              <a:rPr lang="en-US" dirty="0">
                <a:latin typeface="+mj-lt"/>
              </a:rPr>
              <a:t>I have a deep understanding of Git.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well do you know Git?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3B170-3D2E-49DC-C8B3-5351B9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D76F-B40C-83C3-3BF6-C7325174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and checking out a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2DECB-1882-E364-51FD-E64516A95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5E2F39-0237-3F47-FE28-59E3CEE1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884985"/>
            <a:ext cx="11150600" cy="33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CE0E-7094-B03B-A9B2-47DC733D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4E8D0-02DE-FBEE-DBAC-A1ACB98A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77940-6F64-7C64-2E70-43B065EEF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8F076D-59BC-7A7C-56C4-0493E7EE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096" y="5106923"/>
            <a:ext cx="540000" cy="54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AAEBEC-FCFA-AB16-1021-FE89075CF587}"/>
              </a:ext>
            </a:extLst>
          </p:cNvPr>
          <p:cNvSpPr txBox="1"/>
          <p:nvPr/>
        </p:nvSpPr>
        <p:spPr>
          <a:xfrm>
            <a:off x="8810872" y="324433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helper functions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D221C-480A-6CAD-556B-083FCC2C2646}"/>
              </a:ext>
            </a:extLst>
          </p:cNvPr>
          <p:cNvSpPr txBox="1"/>
          <p:nvPr/>
        </p:nvSpPr>
        <p:spPr>
          <a:xfrm>
            <a:off x="8810872" y="5192257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0C8B96-3472-DBBE-8C40-416089ABC020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282827" y="2206725"/>
            <a:ext cx="996984" cy="1156902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B884F7-4EB4-F5E9-5C5A-CCCBAC12F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" y="1150888"/>
            <a:ext cx="6981484" cy="482319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0B01737-492D-891C-8A71-0A940C372496}"/>
              </a:ext>
            </a:extLst>
          </p:cNvPr>
          <p:cNvSpPr/>
          <p:nvPr/>
        </p:nvSpPr>
        <p:spPr>
          <a:xfrm>
            <a:off x="8083096" y="33293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561D76-5BF0-550B-FB05-E6F5BE3F5DDD}"/>
              </a:ext>
            </a:extLst>
          </p:cNvPr>
          <p:cNvSpPr/>
          <p:nvPr/>
        </p:nvSpPr>
        <p:spPr>
          <a:xfrm>
            <a:off x="9245542" y="200699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640496-071F-1AC1-F8ED-AB57CFAE51E5}"/>
              </a:ext>
            </a:extLst>
          </p:cNvPr>
          <p:cNvSpPr/>
          <p:nvPr/>
        </p:nvSpPr>
        <p:spPr>
          <a:xfrm>
            <a:off x="8083096" y="4285806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CC410B-90A8-137C-EEF2-C1371B145C4E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8200095" y="4519806"/>
            <a:ext cx="1" cy="74602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0CA29C-B298-7D5E-E595-27B17AA3996B}"/>
              </a:ext>
            </a:extLst>
          </p:cNvPr>
          <p:cNvSpPr txBox="1"/>
          <p:nvPr/>
        </p:nvSpPr>
        <p:spPr>
          <a:xfrm>
            <a:off x="8810871" y="4216570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console log</a:t>
            </a:r>
            <a:endParaRPr lang="en-C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0F6D4-DD4F-091D-4A85-58FBA0A8B1E3}"/>
              </a:ext>
            </a:extLst>
          </p:cNvPr>
          <p:cNvSpPr txBox="1"/>
          <p:nvPr/>
        </p:nvSpPr>
        <p:spPr>
          <a:xfrm>
            <a:off x="9838015" y="1939328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Create server file</a:t>
            </a:r>
            <a:endParaRPr lang="en-C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1CC9C-C2C8-1367-6DB4-1B7C575A3B5D}"/>
              </a:ext>
            </a:extLst>
          </p:cNvPr>
          <p:cNvSpPr txBox="1"/>
          <p:nvPr/>
        </p:nvSpPr>
        <p:spPr>
          <a:xfrm>
            <a:off x="7848002" y="2730611"/>
            <a:ext cx="704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56107-DC4B-D91E-4793-9DF27736ED6C}"/>
              </a:ext>
            </a:extLst>
          </p:cNvPr>
          <p:cNvSpPr txBox="1"/>
          <p:nvPr/>
        </p:nvSpPr>
        <p:spPr>
          <a:xfrm>
            <a:off x="8243874" y="1506806"/>
            <a:ext cx="223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feature/rest-server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1FC72C-57C1-7BDA-40CA-1D6905B31A06}"/>
              </a:ext>
            </a:extLst>
          </p:cNvPr>
          <p:cNvCxnSpPr>
            <a:cxnSpLocks/>
            <a:stCxn id="30" idx="0"/>
            <a:endCxn id="17" idx="4"/>
          </p:cNvCxnSpPr>
          <p:nvPr/>
        </p:nvCxnSpPr>
        <p:spPr>
          <a:xfrm flipV="1">
            <a:off x="8200096" y="3563358"/>
            <a:ext cx="0" cy="722448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5F14-9D2E-E31E-2EC6-B4C87C87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28FEA-9FF5-883A-020E-7926BEA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Merging branches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85404-43EA-4A1B-B986-2FAF7336F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C44F68-32CF-1C22-49F1-28C4EC32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7" y="972150"/>
            <a:ext cx="10283225" cy="52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1F91-4923-C969-1AF2-693260B4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2D01F-1192-439A-1C77-7D0CE5C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Fast forward merge vs non-fast forward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53F2C-85B2-0132-EB7D-598955B82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2" name="Picture 4" descr="Git fast-forward VS no fast-forward merge - Stack Overflow">
            <a:extLst>
              <a:ext uri="{FF2B5EF4-FFF2-40B4-BE49-F238E27FC236}">
                <a16:creationId xmlns:a16="http://schemas.microsoft.com/office/drawing/2014/main" id="{864AD984-9C1C-0CC4-27CD-92792C3D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00" y="975871"/>
            <a:ext cx="5306200" cy="53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4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F832-20D9-D03B-DB65-EF9D121F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C310E-E65C-3C15-3D11-C07345D8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When can merge conflicts happen?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41C49-7D38-AF08-C757-1951C3918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02490-C150-9DAC-545B-369A2FA97CFF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295731" y="261391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009E64A-8819-3B55-CE98-FBBC2FFB3CF0}"/>
              </a:ext>
            </a:extLst>
          </p:cNvPr>
          <p:cNvSpPr/>
          <p:nvPr/>
        </p:nvSpPr>
        <p:spPr>
          <a:xfrm>
            <a:off x="7371914" y="414240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D0B9E7-FC37-69A9-C947-16771FB8696E}"/>
              </a:ext>
            </a:extLst>
          </p:cNvPr>
          <p:cNvSpPr/>
          <p:nvPr/>
        </p:nvSpPr>
        <p:spPr>
          <a:xfrm>
            <a:off x="3870788" y="24104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8649E3-6103-5FAB-EEC4-12BED989D66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04788" y="252748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118EDF-BA83-746A-B7DA-29AD5AF9DC1D}"/>
              </a:ext>
            </a:extLst>
          </p:cNvPr>
          <p:cNvSpPr/>
          <p:nvPr/>
        </p:nvSpPr>
        <p:spPr>
          <a:xfrm>
            <a:off x="6096000" y="241418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373553-4B25-FEF2-86B4-E4F3607CA0BC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6330000" y="253118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26F2B-5812-90FB-737B-642F53FA86DE}"/>
              </a:ext>
            </a:extLst>
          </p:cNvPr>
          <p:cNvSpPr txBox="1"/>
          <p:nvPr/>
        </p:nvSpPr>
        <p:spPr>
          <a:xfrm>
            <a:off x="1972423" y="230471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07DA2-5E64-765F-7B42-F77C5945505E}"/>
              </a:ext>
            </a:extLst>
          </p:cNvPr>
          <p:cNvSpPr txBox="1"/>
          <p:nvPr/>
        </p:nvSpPr>
        <p:spPr>
          <a:xfrm>
            <a:off x="1972424" y="407474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9CFF09-6939-DD42-95D2-21F1EF6698E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595259" y="424218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A6CA68D-7F56-7CD6-3263-4201E643EA5A}"/>
              </a:ext>
            </a:extLst>
          </p:cNvPr>
          <p:cNvSpPr/>
          <p:nvPr/>
        </p:nvSpPr>
        <p:spPr>
          <a:xfrm>
            <a:off x="9586471" y="412888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5E187-CD1F-287E-7899-258D28DCB1A3}"/>
              </a:ext>
            </a:extLst>
          </p:cNvPr>
          <p:cNvSpPr txBox="1"/>
          <p:nvPr/>
        </p:nvSpPr>
        <p:spPr>
          <a:xfrm>
            <a:off x="3780404" y="267405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C651E-C722-778A-B735-397FEB6179A4}"/>
              </a:ext>
            </a:extLst>
          </p:cNvPr>
          <p:cNvSpPr txBox="1"/>
          <p:nvPr/>
        </p:nvSpPr>
        <p:spPr>
          <a:xfrm>
            <a:off x="6005616" y="267826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29F52-BC29-A0AA-97FD-5309353CD277}"/>
              </a:ext>
            </a:extLst>
          </p:cNvPr>
          <p:cNvSpPr txBox="1"/>
          <p:nvPr/>
        </p:nvSpPr>
        <p:spPr>
          <a:xfrm>
            <a:off x="7290459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4D1DF-5D92-7C2B-1783-AAA2B9D0ADE2}"/>
              </a:ext>
            </a:extLst>
          </p:cNvPr>
          <p:cNvSpPr txBox="1"/>
          <p:nvPr/>
        </p:nvSpPr>
        <p:spPr>
          <a:xfrm>
            <a:off x="9496087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81D843-8BF4-080F-C190-5B4137101939}"/>
              </a:ext>
            </a:extLst>
          </p:cNvPr>
          <p:cNvSpPr/>
          <p:nvPr/>
        </p:nvSpPr>
        <p:spPr>
          <a:xfrm>
            <a:off x="9586471" y="241541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B51C5-35AA-7703-C48D-5354C3646FD7}"/>
              </a:ext>
            </a:extLst>
          </p:cNvPr>
          <p:cNvSpPr txBox="1"/>
          <p:nvPr/>
        </p:nvSpPr>
        <p:spPr>
          <a:xfrm>
            <a:off x="9496087" y="267949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05B24D-5ACB-65D2-A828-6F0C0F2C80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680149" y="252748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6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156B-C15C-C8EB-A3AD-8DDF0E3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7E32B-0B9A-B76B-0822-AB68CBEF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3-way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2DDF-2C20-125C-0BC1-7F50568E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6428D-73CF-12B7-9D2F-5D28103F2BD0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6205805" y="149438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EB2E52-C906-E326-11C2-E7B33666D0AB}"/>
              </a:ext>
            </a:extLst>
          </p:cNvPr>
          <p:cNvSpPr/>
          <p:nvPr/>
        </p:nvSpPr>
        <p:spPr>
          <a:xfrm>
            <a:off x="7281988" y="302287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F72E1-9832-065F-229B-CF818FB0A6F1}"/>
              </a:ext>
            </a:extLst>
          </p:cNvPr>
          <p:cNvSpPr/>
          <p:nvPr/>
        </p:nvSpPr>
        <p:spPr>
          <a:xfrm>
            <a:off x="3780862" y="129095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AEF88-EB11-7B56-8970-0D849409CF2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014862" y="140795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A3333D-988A-369F-714D-30DFC1F8D28A}"/>
              </a:ext>
            </a:extLst>
          </p:cNvPr>
          <p:cNvSpPr/>
          <p:nvPr/>
        </p:nvSpPr>
        <p:spPr>
          <a:xfrm>
            <a:off x="6006074" y="12946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F1134-4488-C417-AFB0-A03799B84D1F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6240074" y="141165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646502-1469-5832-C166-D47CC9D17EE4}"/>
              </a:ext>
            </a:extLst>
          </p:cNvPr>
          <p:cNvSpPr txBox="1"/>
          <p:nvPr/>
        </p:nvSpPr>
        <p:spPr>
          <a:xfrm>
            <a:off x="1882497" y="118518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4451-9E8D-CC7D-AA8E-8A87BFE6F7D4}"/>
              </a:ext>
            </a:extLst>
          </p:cNvPr>
          <p:cNvSpPr txBox="1"/>
          <p:nvPr/>
        </p:nvSpPr>
        <p:spPr>
          <a:xfrm>
            <a:off x="1882498" y="295521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0B123-2564-3867-C4C6-741CB21F0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505333" y="312265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CF418D-57EC-14E5-4B7C-8614F04F44E7}"/>
              </a:ext>
            </a:extLst>
          </p:cNvPr>
          <p:cNvSpPr/>
          <p:nvPr/>
        </p:nvSpPr>
        <p:spPr>
          <a:xfrm>
            <a:off x="9496545" y="300935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F095-B730-CFB8-8572-E716A7F749CB}"/>
              </a:ext>
            </a:extLst>
          </p:cNvPr>
          <p:cNvSpPr txBox="1"/>
          <p:nvPr/>
        </p:nvSpPr>
        <p:spPr>
          <a:xfrm>
            <a:off x="3690478" y="155452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D9F8D-813A-63F1-62CE-34AB0A887F1C}"/>
              </a:ext>
            </a:extLst>
          </p:cNvPr>
          <p:cNvSpPr txBox="1"/>
          <p:nvPr/>
        </p:nvSpPr>
        <p:spPr>
          <a:xfrm>
            <a:off x="5915690" y="155873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9399B-FFD3-38F4-CCC6-FB70FE72A961}"/>
              </a:ext>
            </a:extLst>
          </p:cNvPr>
          <p:cNvSpPr txBox="1"/>
          <p:nvPr/>
        </p:nvSpPr>
        <p:spPr>
          <a:xfrm>
            <a:off x="7200533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A6343-F252-5F2F-7077-BF23B80BA9D9}"/>
              </a:ext>
            </a:extLst>
          </p:cNvPr>
          <p:cNvSpPr txBox="1"/>
          <p:nvPr/>
        </p:nvSpPr>
        <p:spPr>
          <a:xfrm>
            <a:off x="9406161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67DB7-82CE-D6DA-CA09-E362F40D1E70}"/>
              </a:ext>
            </a:extLst>
          </p:cNvPr>
          <p:cNvSpPr/>
          <p:nvPr/>
        </p:nvSpPr>
        <p:spPr>
          <a:xfrm>
            <a:off x="9496545" y="12958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07DE1-BDE5-B5E6-DDAB-61716799AFA7}"/>
              </a:ext>
            </a:extLst>
          </p:cNvPr>
          <p:cNvSpPr txBox="1"/>
          <p:nvPr/>
        </p:nvSpPr>
        <p:spPr>
          <a:xfrm>
            <a:off x="9406161" y="155996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B89EF-B50B-D256-0630-42A9E7ACF6C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590223" y="140795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5E7CDD-A9CB-14D2-38EC-44F37679A9ED}"/>
              </a:ext>
            </a:extLst>
          </p:cNvPr>
          <p:cNvSpPr/>
          <p:nvPr/>
        </p:nvSpPr>
        <p:spPr>
          <a:xfrm>
            <a:off x="5122552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4A138-38C9-8703-418F-FE1C2C98D8AE}"/>
              </a:ext>
            </a:extLst>
          </p:cNvPr>
          <p:cNvSpPr txBox="1"/>
          <p:nvPr/>
        </p:nvSpPr>
        <p:spPr>
          <a:xfrm>
            <a:off x="5185015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DBEC3-ADE2-A0CF-C2C8-5451E616063A}"/>
              </a:ext>
            </a:extLst>
          </p:cNvPr>
          <p:cNvSpPr txBox="1"/>
          <p:nvPr/>
        </p:nvSpPr>
        <p:spPr>
          <a:xfrm>
            <a:off x="6011184" y="4429110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3C6BA7-1822-9143-04FF-9459D72CF104}"/>
              </a:ext>
            </a:extLst>
          </p:cNvPr>
          <p:cNvSpPr txBox="1"/>
          <p:nvPr/>
        </p:nvSpPr>
        <p:spPr>
          <a:xfrm>
            <a:off x="6011184" y="5423083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386FDB-6AF1-BA0F-5352-64F7AF40FE04}"/>
              </a:ext>
            </a:extLst>
          </p:cNvPr>
          <p:cNvSpPr/>
          <p:nvPr/>
        </p:nvSpPr>
        <p:spPr>
          <a:xfrm>
            <a:off x="5122552" y="5323949"/>
            <a:ext cx="540000" cy="540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1E3E6-F434-ACC8-D75D-A5306A20334A}"/>
              </a:ext>
            </a:extLst>
          </p:cNvPr>
          <p:cNvSpPr txBox="1"/>
          <p:nvPr/>
        </p:nvSpPr>
        <p:spPr>
          <a:xfrm>
            <a:off x="5185015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D3B38D-56F3-FECC-6C8E-3BB4505C0545}"/>
              </a:ext>
            </a:extLst>
          </p:cNvPr>
          <p:cNvSpPr/>
          <p:nvPr/>
        </p:nvSpPr>
        <p:spPr>
          <a:xfrm>
            <a:off x="6930533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F9C65-60C0-613B-0F17-808198AFE4BC}"/>
              </a:ext>
            </a:extLst>
          </p:cNvPr>
          <p:cNvSpPr txBox="1"/>
          <p:nvPr/>
        </p:nvSpPr>
        <p:spPr>
          <a:xfrm>
            <a:off x="6992996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10182E-548C-3925-3045-ADA3ADA46169}"/>
              </a:ext>
            </a:extLst>
          </p:cNvPr>
          <p:cNvSpPr/>
          <p:nvPr/>
        </p:nvSpPr>
        <p:spPr>
          <a:xfrm>
            <a:off x="6929345" y="5323949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216C7-892A-845A-994F-F477B73FD74D}"/>
              </a:ext>
            </a:extLst>
          </p:cNvPr>
          <p:cNvSpPr txBox="1"/>
          <p:nvPr/>
        </p:nvSpPr>
        <p:spPr>
          <a:xfrm>
            <a:off x="6991808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7C1965-4EE0-97C0-23F4-581A4D356C02}"/>
              </a:ext>
            </a:extLst>
          </p:cNvPr>
          <p:cNvCxnSpPr>
            <a:cxnSpLocks/>
          </p:cNvCxnSpPr>
          <p:nvPr/>
        </p:nvCxnSpPr>
        <p:spPr>
          <a:xfrm>
            <a:off x="7887288" y="461007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3A0EA51-59E0-09D3-3E79-9FF23E14FD20}"/>
              </a:ext>
            </a:extLst>
          </p:cNvPr>
          <p:cNvSpPr/>
          <p:nvPr/>
        </p:nvSpPr>
        <p:spPr>
          <a:xfrm>
            <a:off x="8734547" y="4340075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582430-578B-9A26-5539-B4A5CC10DD05}"/>
              </a:ext>
            </a:extLst>
          </p:cNvPr>
          <p:cNvSpPr txBox="1"/>
          <p:nvPr/>
        </p:nvSpPr>
        <p:spPr>
          <a:xfrm>
            <a:off x="8734547" y="4425409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1</a:t>
            </a:r>
            <a:endParaRPr lang="en-CA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6EDE27-8B83-FF4A-C57B-9E846CCC3C1A}"/>
              </a:ext>
            </a:extLst>
          </p:cNvPr>
          <p:cNvCxnSpPr>
            <a:cxnSpLocks/>
          </p:cNvCxnSpPr>
          <p:nvPr/>
        </p:nvCxnSpPr>
        <p:spPr>
          <a:xfrm>
            <a:off x="7887288" y="5593949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DD6230-6CC1-AE0B-653B-EA33DDD28BEA}"/>
              </a:ext>
            </a:extLst>
          </p:cNvPr>
          <p:cNvSpPr/>
          <p:nvPr/>
        </p:nvSpPr>
        <p:spPr>
          <a:xfrm>
            <a:off x="8734547" y="5323949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9D4A26-BC32-D7D7-C2EC-263463A12A2D}"/>
              </a:ext>
            </a:extLst>
          </p:cNvPr>
          <p:cNvSpPr txBox="1"/>
          <p:nvPr/>
        </p:nvSpPr>
        <p:spPr>
          <a:xfrm>
            <a:off x="8734547" y="5409283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2</a:t>
            </a:r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D0352B-07B4-207B-341E-6FA85B718135}"/>
              </a:ext>
            </a:extLst>
          </p:cNvPr>
          <p:cNvSpPr txBox="1"/>
          <p:nvPr/>
        </p:nvSpPr>
        <p:spPr>
          <a:xfrm>
            <a:off x="2091531" y="4425409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Current changes</a:t>
            </a:r>
            <a:endParaRPr lang="en-CA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3DCEAD-A714-2702-9427-7088DDF14592}"/>
              </a:ext>
            </a:extLst>
          </p:cNvPr>
          <p:cNvCxnSpPr>
            <a:cxnSpLocks/>
          </p:cNvCxnSpPr>
          <p:nvPr/>
        </p:nvCxnSpPr>
        <p:spPr>
          <a:xfrm>
            <a:off x="4299960" y="4608031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970637-FE88-348A-F8FF-D156E3D6A6D6}"/>
              </a:ext>
            </a:extLst>
          </p:cNvPr>
          <p:cNvSpPr txBox="1"/>
          <p:nvPr/>
        </p:nvSpPr>
        <p:spPr>
          <a:xfrm>
            <a:off x="2125964" y="5423083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Incoming changes</a:t>
            </a:r>
            <a:endParaRPr lang="en-CA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E90378-A94C-205D-B9BF-98FBE919F5C0}"/>
              </a:ext>
            </a:extLst>
          </p:cNvPr>
          <p:cNvCxnSpPr>
            <a:cxnSpLocks/>
          </p:cNvCxnSpPr>
          <p:nvPr/>
        </p:nvCxnSpPr>
        <p:spPr>
          <a:xfrm>
            <a:off x="4334393" y="560570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2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A625-0050-26A4-422F-6D055A77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493FD-85F1-B253-E231-C14AC33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1: No file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B15D-B2D6-C9F3-4907-E9B055AC6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4C66D-736A-B92D-D097-4C4308F8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787240"/>
            <a:ext cx="3810000" cy="257175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030FB-7C5E-09DD-A77D-644EA801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787240"/>
            <a:ext cx="3810000" cy="25717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4CC73-C0C9-4D40-03E2-256A5D7EC350}"/>
              </a:ext>
            </a:extLst>
          </p:cNvPr>
          <p:cNvCxnSpPr>
            <a:cxnSpLocks/>
          </p:cNvCxnSpPr>
          <p:nvPr/>
        </p:nvCxnSpPr>
        <p:spPr>
          <a:xfrm>
            <a:off x="4112828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605C5-1EC9-717E-D3B3-DA27003C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3863557"/>
            <a:ext cx="3810000" cy="257175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D248-19E9-3930-3BEB-EE5276433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3863557"/>
            <a:ext cx="3810000" cy="2571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F6BBA-8845-7649-C7BA-E802F6F5B329}"/>
              </a:ext>
            </a:extLst>
          </p:cNvPr>
          <p:cNvCxnSpPr>
            <a:cxnSpLocks/>
          </p:cNvCxnSpPr>
          <p:nvPr/>
        </p:nvCxnSpPr>
        <p:spPr>
          <a:xfrm>
            <a:off x="8153833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B674-7F0D-FF6B-FD8D-0D2059ED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FC8CD-8A2F-A285-E08A-531BB424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2: No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894FB-044D-1409-DBFD-93BC73A3E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D2AF0A-D70E-B984-E20C-8532514F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3923777"/>
            <a:ext cx="4667250" cy="257175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E7B993-B06A-1323-1B06-A756AB6B8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68E125A-D8E1-6E25-6611-8D8E5FB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94476"/>
            <a:ext cx="4667250" cy="2571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7AD1-3E71-1F54-3B9B-6BC27FC1D710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7CF4B3-6A35-8659-5836-232BFBC9B534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BDD5-0C48-82E3-8E90-54494B2F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CCC49-8A21-A2ED-9487-1C2662C8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80472"/>
            <a:ext cx="4667250" cy="2571750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ECAFEB-41B4-D027-2088-BDB421A3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3F2C70-D2B8-BB36-FEFA-6DE8D18D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3: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6B197-0EE4-3179-B4C6-C480E93E9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60E749-4AC1-599A-F22E-CE24D618DCCA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E76FC-2AC5-3006-D2C7-74A1FEA7C150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6A2EF-A492-BD26-9FE7-4A549262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3954997"/>
            <a:ext cx="47148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2420-C155-E915-DF65-B7C7D066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4394D9-633A-AC03-3816-A06EC206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DE66B-C516-130A-EBBB-146FAB33B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C1A57-AC67-9036-AAE5-FE2531DCAFE0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823BE20-E499-5AA2-E162-A9C41B7B5167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D86075-274A-7B16-BC91-599AD712677D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4C276A-614E-7AFC-A280-76BBF19E6EB3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F863CD-2C9D-B950-9493-B08E95D956E6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60E45B-73AD-C70F-E0F8-439C027C95A1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8E3A5D-60A6-FDD2-B759-4E724E2794E5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1E08-CF33-0B7A-33A7-FA665480667C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FF02C-FB65-FF48-EE79-E65F460BEA3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D9ED4A3-AAC5-A111-B173-F982BD54C99B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987D2-EECD-1325-D325-3D3439B7939B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C3504E-5EF9-F336-5ACA-FBE6887C2BBF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724402-273D-65BC-F2DB-7F6AF7BC2EEA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3B571-20AF-007D-A7F1-EF1D56355E03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59DF8-C57D-A590-BBE3-74EBFEBC61A3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E7679-1600-9A34-039F-84E2DEC882D5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D431A3-8E0F-528E-9CE2-E4DF9D132FF3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5E2542-30A2-1BD2-9D25-B39BDFD32920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D228836-8C77-B574-66C9-6E8F78363FB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07DB47-7885-8F9C-2F9E-C69E9F22ABA8}"/>
              </a:ext>
            </a:extLst>
          </p:cNvPr>
          <p:cNvCxnSpPr>
            <a:cxnSpLocks/>
            <a:stCxn id="38" idx="6"/>
            <a:endCxn id="47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1253BB-2B73-0C06-8619-806ECE8AD3CA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69E0A9-8B83-55A8-2B23-E6ABB66356C5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14A617-72AA-38A6-4B59-330580E5CEB6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651829-0F08-C689-FEC8-315DBB0801CC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Basics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C7E-9E7A-C8E3-65D3-81F3DA1D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ECBDBD-513E-D552-801D-B2243ECB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Merge Commits vs. Rebase Merging vs. Squash Merging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F2BA5-4E95-CEA4-19E4-4FA4A4113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4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911F-02F7-FF84-2EC0-709B26688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E8EDE-1AA8-15A5-8A24-85891966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91BC8-FD1D-2266-B24F-D84D6645A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642648-12AC-0281-3A82-82DB24EC9741}"/>
              </a:ext>
            </a:extLst>
          </p:cNvPr>
          <p:cNvCxnSpPr>
            <a:cxnSpLocks/>
            <a:stCxn id="81" idx="5"/>
            <a:endCxn id="78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F7F54BF-8B2D-0313-BC25-310DE648227C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BFB847F-4FB4-90B6-3F89-2D0BCD8C66CF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6F7FC0-B70F-464D-FF0F-A5E5A3A9F689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3569A25-DD8E-E56A-0FB1-54B5EC83ACDB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D5BCAD-760A-FBFB-FFF6-D7AD6B025DC4}"/>
              </a:ext>
            </a:extLst>
          </p:cNvPr>
          <p:cNvCxnSpPr>
            <a:cxnSpLocks/>
            <a:stCxn id="81" idx="6"/>
            <a:endCxn id="91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469E146-4F19-1868-7101-139920F723B3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F4614-EA8F-D156-6E03-64A67A73087A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72884C0-A7FF-C4DB-0DDD-4DFEAB48277A}"/>
              </a:ext>
            </a:extLst>
          </p:cNvPr>
          <p:cNvCxnSpPr>
            <a:cxnSpLocks/>
            <a:endCxn id="86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264F295F-DB12-3651-B538-9B2E6314C27D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24450A-0B93-0EBC-8F3B-49FA652F9388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6CECD9-8B96-0771-4697-7EEFCFE7E03E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419369-C0E4-5B89-C19C-237F3781E2E0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47A21E-983B-6C69-55CB-2E650C7DEC52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7B841D-1FA2-330E-89C4-9EAA9816D1B2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40FF97-B7F7-8049-F3B7-51C7E1E6FCAC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60B73-F3EA-11BA-3FE4-26FBAE6B3EE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F3912F8-36D1-8FF0-682B-AB1533B28E3D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7C1C3139-FEEE-DC36-2B00-EC81160CA35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9D619E-F363-2C42-0B9C-6C4EDCA8C6C1}"/>
              </a:ext>
            </a:extLst>
          </p:cNvPr>
          <p:cNvCxnSpPr>
            <a:cxnSpLocks/>
            <a:stCxn id="86" idx="6"/>
            <a:endCxn id="95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D721D75-FC75-9257-6B56-2F1E2A7D2567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6CD404-498F-D674-8B45-B1DF8628D528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A46AFC3-EA2D-316B-4510-3426D0C34C38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1C19B0-9EE3-F41C-A4F6-A69FFEEA4168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8C55-0214-4986-82C2-0B88D62A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A28C9-119E-372B-F632-7FD2095F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Rebase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40E98-E378-E12F-D9A3-157F839CC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AADBD28-F1FE-7F84-97B9-6315A73F3BF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E898B7-2440-480A-BF1F-ECF231DF06B5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2F4932-5941-FF95-2ECB-23F5721FDBF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4488976-EA7B-B376-358F-BE4E00979883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B7E78-C4F8-BF05-172C-A124DCF11B87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8AC34-65E9-FDE1-8CF3-0AA27C8443F0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AA59A-C5D8-9999-36A5-2E6F1F79BE9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143AB-08EF-AC2E-BDCD-6F149EB9F6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23DDB9-BADC-1A2D-E54A-BB266D3BA83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0648F8-DA07-4293-1BFE-7E66A94C2E0B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E1932-D90C-40B9-2B68-BD6C7A9FDB1B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B0F6A6-5BC3-323B-FAED-93D37B91645C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93E11A-B919-3037-924B-E40AEBA28251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0ACA8-5893-E1BF-4C62-77CC61076CF0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X’</a:t>
            </a:r>
            <a:endParaRPr lang="en-C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251B71-50EE-A12A-0347-3EC0384C4D8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500693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2C36573-D509-6B41-D025-39C2F3556BFC}"/>
              </a:ext>
            </a:extLst>
          </p:cNvPr>
          <p:cNvSpPr/>
          <p:nvPr/>
        </p:nvSpPr>
        <p:spPr>
          <a:xfrm>
            <a:off x="9750450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FAC3B-E741-101F-367C-7CD84341C362}"/>
              </a:ext>
            </a:extLst>
          </p:cNvPr>
          <p:cNvSpPr txBox="1"/>
          <p:nvPr/>
        </p:nvSpPr>
        <p:spPr>
          <a:xfrm>
            <a:off x="9660066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Y’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53B8F3-89E7-0635-E83C-393F4A8E5C55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96288-D791-FD6E-3A1B-08C23728FD6E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9618EE-459F-C812-74DD-8D6D488FE8CD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1EB16E-CF02-11A3-60F2-332E88721A87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0CD03EC-FCF3-B95E-371D-573D3C72F8E2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D9D77A-56A1-7019-0777-C83BE9B76E8E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23E6B7-771F-315E-C2E8-1F20D2187049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C8DF-54FD-D7A9-8396-0EFDF379D8C7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276F5-376F-C959-0B75-F784C1B197CF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748937-E0E7-308C-C526-862A6D682FE2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D0E15D-96C2-6B44-18BD-D190A7E44497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CA6B29-8C29-2846-DE3E-6C92718050B2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47DEC-C356-E672-40FA-235E5427D233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78A109-C7E6-72CE-F477-2CF8180C6CE9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1CF63D-4D86-FD7C-B697-EBC47B9B4E94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FA6BD-2DC6-6AF3-E6F8-C1353F2214D8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9EAB21-CAFC-C5FB-1342-8F10F4B0E7C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6AB6F8-731A-AC3B-90F0-7AE4775B026E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E4BF00-D32D-6DA0-8FA5-945556481BB4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C334430-80C3-BC80-48FC-4E098FB41DE6}"/>
              </a:ext>
            </a:extLst>
          </p:cNvPr>
          <p:cNvSpPr txBox="1"/>
          <p:nvPr/>
        </p:nvSpPr>
        <p:spPr>
          <a:xfrm>
            <a:off x="5422633" y="3848507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Append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9E0D73-0744-2E3D-0ACD-9DE8E4FAB430}"/>
              </a:ext>
            </a:extLst>
          </p:cNvPr>
          <p:cNvSpPr/>
          <p:nvPr/>
        </p:nvSpPr>
        <p:spPr>
          <a:xfrm>
            <a:off x="5422633" y="3848507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24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52D0-A702-1088-AFCB-772165EF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2CFCD-BCB1-01C0-B44C-D5F1070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Squash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F4CE1-A4FE-8BFB-62DC-B3B92C8A4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803B0A8-84A5-1C23-9EE3-2871AE85093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9F5BAE-708B-B2FB-409C-04F0CF0B8E6D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ED47F5-B0C6-5928-58B7-EA88877BD9D5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C31624-5ABB-DD69-DEE6-9DC2E008F915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50BDF-AA96-A752-DE5F-9828F127755B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8460E-F120-4BE4-FFE8-5BCC531C2571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4CD0D-7DED-79DD-1DA2-ADF14340B02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092524-6CE7-650E-621B-BFD11C8F930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0EEE75-7B39-C938-7FE7-61F36F650FFB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9F2DD57-8057-B6CB-7D13-B1D7D9B1EE02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68E6-03CF-2120-296D-6CEE3BB64C35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62D8C0-F609-36AC-A850-0C30497FC36F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1DA7671-73A5-CFC5-6BC9-9F30DC447B06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CAE35-B002-9A87-BD34-2BF028A62F5E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3E649-644B-4104-3AEF-9A4848D0BD3E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88078-9276-89E4-01DF-E92443EFDB9F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AD6A5D-761E-210E-D998-DFA26EFAD667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9A24B6-95AF-D72D-A799-D92C9114BA26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A00A852-6372-AAE5-E23C-3018B5D55E77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2483BE-5AEF-EFB2-0E25-FFA71EAEFFC3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3D4431-D0AF-1409-DBDF-F3AE1754C9E5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AC63A-ABE2-446C-3F22-6F865B7C52BA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D57D23-06C7-7763-6560-214FAFFD46B8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C2E015F-AE39-721A-DC4B-6E1C0C6D3034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D357B-E17A-C2DB-64CC-5AF28DAD55DA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0D3E25-F23A-64EB-2852-D692BF9B6701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3974D-EF0A-18BF-E7C9-128AA08798C1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9477E7-7EEF-6D5C-3B6D-21BCA8221152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BE68E6-E079-A7FF-C276-FC9CBCA30225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C3C7AF-C7BF-5BCF-AF64-A95F0564E812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08956-2505-12F5-631F-CB8FF9BF87E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C53B82-078C-8D38-7B7F-598243D0FD3B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EB5E38-D4F8-1123-BB52-42A922831948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FFCBFD-B21C-5863-D7BC-FE0950AFE8A2}"/>
              </a:ext>
            </a:extLst>
          </p:cNvPr>
          <p:cNvSpPr txBox="1"/>
          <p:nvPr/>
        </p:nvSpPr>
        <p:spPr>
          <a:xfrm>
            <a:off x="4649614" y="3866092"/>
            <a:ext cx="3712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Combine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into a single commit and append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01DCE2-D3B0-B14E-22A5-3F13757B550C}"/>
              </a:ext>
            </a:extLst>
          </p:cNvPr>
          <p:cNvSpPr/>
          <p:nvPr/>
        </p:nvSpPr>
        <p:spPr>
          <a:xfrm>
            <a:off x="4649615" y="3866092"/>
            <a:ext cx="372136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082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8E66-6FB4-1972-B1F2-AE5C1CD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46E53-3808-6D7A-1E83-990EDD0B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settings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BA546-9B8B-40D2-61DB-3ECD74229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BB0004-3A37-DAE8-5895-4C3F8F4EF70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2E1C8-7BCE-C334-7874-FA72F46E0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4" y="862411"/>
            <a:ext cx="8353232" cy="54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B8A0-D409-49B8-76A9-504CA797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87CFD-F737-8F20-C73F-6CAB5900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merge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1787B-D835-66C3-7764-B0FA6749B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D26F9FE-FB45-10FD-AF41-CA74E059DD3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814B1-56FA-3218-0448-571683ECA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0" y="932427"/>
            <a:ext cx="8850208" cy="54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D2D0D-2A7C-248F-7CE4-19C03E6B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355EF3-F948-820A-E1CF-C780ADDC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Tips and Tricks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385CF-A7AF-EB88-7247-D7230FC31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73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9DF1-8C77-4B34-3D59-BBBE091D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67691-5848-F021-A38E-D3B2BF2C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Stashing changes temporarily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08D91-B168-34C3-34F7-164D6C6D3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3216E9-E268-18A5-B84F-47548C87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061360"/>
            <a:ext cx="10502900" cy="51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591A-A81A-F95F-6A1F-50D46D01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53009-9DF2-F9B4-452E-2E26F833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Configs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C2C52-20CF-2974-B439-5B5A45CD5F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Scopes of configuration</a:t>
            </a:r>
          </a:p>
          <a:p>
            <a:pPr lvl="1"/>
            <a:r>
              <a:rPr lang="en-CA" dirty="0">
                <a:latin typeface="+mj-lt"/>
              </a:rPr>
              <a:t>System: System-wide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C:\Program Files\Git\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etc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gitconfig</a:t>
            </a:r>
            <a:endParaRPr kumimoji="0" lang="fr-FR" sz="18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/etc/gitconfig</a:t>
            </a: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Global: User specific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C:\Users\&lt;user&gt;\.gitconfig</a:t>
            </a: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/home/&lt;user&gt;/.gitconfig</a:t>
            </a:r>
          </a:p>
          <a:p>
            <a:pPr lvl="1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Local: Repository specific configuration</a:t>
            </a:r>
          </a:p>
          <a:p>
            <a:pPr lvl="2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git_repo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&gt;/.git/config</a:t>
            </a:r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Config Docs: </a:t>
            </a:r>
            <a:r>
              <a:rPr lang="en-CA" dirty="0">
                <a:latin typeface="+mj-lt"/>
                <a:hlinkClick r:id="rId2"/>
              </a:rPr>
              <a:t>https://git-scm.com/docs/git-config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01CDC-5FC1-67D2-95A3-D3B5152DC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C36A1-9AA8-91C2-7B2D-D3410DBA9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07" y="1944729"/>
            <a:ext cx="5415815" cy="2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3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8FE4-3E07-BD1B-5BEA-A367E354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B0491-9711-819B-9B07-9728978E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Without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17FA8-3518-D752-F2DB-8C05B050A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FAB89B-68A5-D6EE-2E48-745FD35F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9" y="1088293"/>
            <a:ext cx="9584201" cy="50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E448-430C-5535-715E-6B694E3B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9CA57-AB98-4370-4742-2B5E1B8F7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1B16A-A91F-41A2-7DD1-E1A49AEC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1" y="752669"/>
            <a:ext cx="10377677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+mj-lt"/>
              </a:rPr>
              <a:t>Let’s do this once …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Install Git on your PC: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+mj-lt"/>
                <a:hlinkClick r:id="rId2"/>
              </a:rPr>
              <a:t>https://git-scm.com/downloads</a:t>
            </a:r>
            <a:endParaRPr lang="en-US" dirty="0">
              <a:latin typeface="+mj-lt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Setup your name and email in your Git config: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373A597-BDEE-9113-0E1D-760B48D127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get setup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A18A8A-4FD1-38BD-6343-8C2E7A40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5" y="3142544"/>
            <a:ext cx="7332201" cy="25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167-8A7D-828C-8A20-D20C365C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D2064B-8019-CE38-261D-4670D3E2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CE8DA-4025-8661-2823-9234A4ACE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C2B9-C4D3-3316-46EA-4422C539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12" y="1020277"/>
            <a:ext cx="8496575" cy="27289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28BB3-AFB7-5B62-8179-40D7D87DE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1" y="3946486"/>
            <a:ext cx="5457415" cy="24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67AC-C488-E668-91F7-8BE8DDF8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7FA3A-C9F7-4EF9-4F50-563BD6A5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undo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0753C-6B3C-040D-340F-BD869A5FC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5EFFC6-3674-0ECD-56F8-5A171F41276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04A88F-377A-0EAF-21B0-D9079A4B8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0" y="2413111"/>
            <a:ext cx="4299844" cy="2242987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203A6C-4850-FC43-4970-739A6C54E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1" y="882435"/>
            <a:ext cx="6973705" cy="53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2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DB7E-F007-511E-4E96-64ABCAC9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F511A2-3923-0C96-EDEF-841B5F61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search all commits for a message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00C1E-CF2D-561D-0A24-EA0A97A05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A1D6BDF-5D87-CBBE-8D2C-5BA1C7E81DB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D994D4E-5F4E-7F51-1F2A-CAD7202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38" y="918194"/>
            <a:ext cx="9032524" cy="2385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C5F08-830E-6303-F4D2-648B97E7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4" y="3483422"/>
            <a:ext cx="7771311" cy="28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71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078B-2057-12FD-6835-1DF045D6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069ACC-97C3-DA66-F5B0-A2F1DDEB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Large File Storage (LFS)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37FB-0B3D-FDC6-C237-3A3144513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DBFF748-29D1-B6AE-8E4C-B5F8D619849B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B514F24-2CFD-844B-2651-BA81154A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Open-source Git extension for versioning large files!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↪ Git LFS handles large files by storing references to the file in the repository, but not the actual file itself.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Install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lang="en-CA" dirty="0">
                <a:latin typeface="+mj-lt"/>
              </a:rPr>
              <a:t> on your PC.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File Types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track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"*.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.gitattributes: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gitattributes</a:t>
            </a: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Use Git as normal!</a:t>
            </a: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Git LFS Docs: </a:t>
            </a:r>
            <a:r>
              <a:rPr lang="en-CA" dirty="0">
                <a:latin typeface="+mj-lt"/>
                <a:hlinkClick r:id="rId2"/>
              </a:rPr>
              <a:t>https://git-lfs.com/</a:t>
            </a:r>
            <a:endParaRPr lang="en-CA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E4BC26-83B0-9F43-DF73-8D858ADC3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5" y="2052922"/>
            <a:ext cx="4528872" cy="17982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81C50-53E0-9EA3-C0F2-B65CE9C52878}"/>
              </a:ext>
            </a:extLst>
          </p:cNvPr>
          <p:cNvCxnSpPr>
            <a:cxnSpLocks/>
          </p:cNvCxnSpPr>
          <p:nvPr/>
        </p:nvCxnSpPr>
        <p:spPr>
          <a:xfrm>
            <a:off x="5852161" y="2942411"/>
            <a:ext cx="1035465" cy="0"/>
          </a:xfrm>
          <a:prstGeom prst="line">
            <a:avLst/>
          </a:prstGeom>
          <a:ln w="38100">
            <a:solidFill>
              <a:srgbClr val="167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2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3B61-2EC1-30D6-7AEC-F9F62847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24AA62-0362-CFAB-F579-462A9716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in VS Code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C5726-C846-4D2D-E2A3-091AFFBA5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9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8FE8-60F6-8AE3-ABB4-A4001F30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AAACB7-C182-902C-06AA-633D9960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and in-editor diff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AB6F-6197-BFEE-BF1C-13CDF693A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A5DD6B-4C81-E026-DF24-4A1B6F783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72" y="775652"/>
            <a:ext cx="9686055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8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A011-B1CF-8F80-643D-E213AD0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7577C-BE23-B2A0-5368-E670393A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Git history as a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81EAE-6B81-1C90-7E5E-A419EEB17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A59868-6A66-2728-0BE2-5A1245FF3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35" y="861461"/>
            <a:ext cx="9387530" cy="55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8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688D-9D42-307A-3DFE-E08E8446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8D6-CB8A-8532-5729-17B7D96B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4D137-C868-AD0F-6C5A-2DC7398F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67B4893-E15B-74E2-0BAB-81457C9FF2C6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9DF20-50AB-AF7B-1963-3F833C1ED185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2"/>
              </a:rPr>
              <a:t>https://marketplace.visualstudio.com/items?itemName=GitHub.vscode-pull-request-github</a:t>
            </a:r>
            <a:endParaRPr lang="en-CA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9E025-CA6B-2FE2-2414-2A31C3075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49" y="1179334"/>
            <a:ext cx="9035302" cy="53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7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610-62D1-C2E3-0786-6C2CC7DA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94966-F471-0773-1075-070DF0BF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in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BBD23-98DB-F97E-763A-A05B8682F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7E28759-AFC4-C52B-5A43-E23EA30F3149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22F0C2-CD78-414D-65EC-A3F0B6243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15" y="1211824"/>
            <a:ext cx="9006170" cy="534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08824-F29E-4928-C34B-41267AD71716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https://marketplace.visualstudio.com/items?itemName=GitHub.vscode-pull-request-github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014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C8A3-E924-4DF8-20B9-BDB5C0DA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BC5EC-0868-A1A6-F060-B59409C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a new project with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C7CD9-B0B8-A1D9-11AD-BF3330116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CE21AA-76B0-EC78-9015-3678C420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0" y="1211108"/>
            <a:ext cx="10818419" cy="4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1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Installation</a:t>
            </a:r>
          </a:p>
          <a:p>
            <a:r>
              <a:rPr lang="en-CA" sz="1800" dirty="0">
                <a:latin typeface="+mj-lt"/>
                <a:hlinkClick r:id="rId2"/>
              </a:rPr>
              <a:t>https://git-scm.com/downloads</a:t>
            </a:r>
            <a:endParaRPr lang="en-CA" sz="1800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3"/>
              </a:rPr>
              <a:t>https://git-lfs.com/</a:t>
            </a:r>
            <a:endParaRPr lang="en-CA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4"/>
              </a:rPr>
              <a:t>https://marketplace.visualstudio.com/items?itemName=GitHub.vscode-pull-request-github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Documentation</a:t>
            </a:r>
          </a:p>
          <a:p>
            <a:r>
              <a:rPr lang="en-CA" sz="1800" dirty="0">
                <a:latin typeface="+mj-lt"/>
                <a:hlinkClick r:id="rId5"/>
              </a:rPr>
              <a:t>https://git-scm.com/docs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Recommended Git Tutorials</a:t>
            </a:r>
          </a:p>
          <a:p>
            <a:r>
              <a:rPr lang="en-CA" sz="1600" dirty="0">
                <a:latin typeface="+mj-lt"/>
                <a:hlinkClick r:id="rId6"/>
              </a:rPr>
              <a:t>https://www.youtube.com/watch?v=-iWaarLI7zI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7"/>
              </a:rPr>
              <a:t>https://www.youtube.com/watch?v=e9lnsKot_SQ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8"/>
              </a:rPr>
              <a:t>https://www.youtube.com/watch?v=0chZFIZLR_0&amp;t=66s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1B38-6FC9-2E4E-C240-C99C779D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72E22-ABE5-73D0-C2B6-ED2BCCBF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Where does your code live?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82F9-F4D4-1B74-A5F0-20A703121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14965-AF9F-2BF7-9087-E7E5030067CE}"/>
              </a:ext>
            </a:extLst>
          </p:cNvPr>
          <p:cNvGrpSpPr/>
          <p:nvPr/>
        </p:nvGrpSpPr>
        <p:grpSpPr>
          <a:xfrm>
            <a:off x="1356939" y="1492997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F5896B8-9362-99FB-C293-5DF80BB7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6609B-5495-017B-DB13-B12C92B1C6FF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A0E10-2076-5F94-59AD-82120A7A1C80}"/>
              </a:ext>
            </a:extLst>
          </p:cNvPr>
          <p:cNvGrpSpPr/>
          <p:nvPr/>
        </p:nvGrpSpPr>
        <p:grpSpPr>
          <a:xfrm>
            <a:off x="3894990" y="1492997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8AC25-FD5D-52C8-75D1-8B326E069F78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612062D-37AC-1727-AA06-FB2CDDA2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0CCF6-D7AF-7C96-332E-15D4B66E8834}"/>
              </a:ext>
            </a:extLst>
          </p:cNvPr>
          <p:cNvGrpSpPr/>
          <p:nvPr/>
        </p:nvGrpSpPr>
        <p:grpSpPr>
          <a:xfrm>
            <a:off x="8971090" y="1492997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44B46-813F-A11B-240C-A14F04E4E5FB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8BDF99-63D3-658E-C57E-E83C7E75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20738-8E5C-A3BF-8FB1-07850E25F481}"/>
              </a:ext>
            </a:extLst>
          </p:cNvPr>
          <p:cNvGrpSpPr/>
          <p:nvPr/>
        </p:nvGrpSpPr>
        <p:grpSpPr>
          <a:xfrm>
            <a:off x="6433040" y="1529831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C0B612-4F28-7B04-4033-8D1D67CF634C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481BF16-51FC-045D-65B2-32B52C50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A528D6-1237-6CB5-C2AF-40A4D3F60045}"/>
              </a:ext>
            </a:extLst>
          </p:cNvPr>
          <p:cNvSpPr txBox="1"/>
          <p:nvPr/>
        </p:nvSpPr>
        <p:spPr>
          <a:xfrm>
            <a:off x="14546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 we actively edit local files (our playground)</a:t>
            </a:r>
            <a:br>
              <a:rPr lang="en-CA" sz="1500" dirty="0">
                <a:latin typeface="+mj-lt"/>
              </a:rPr>
            </a:br>
            <a:endParaRPr lang="en-CA" sz="15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DF7D6-2A0D-2A6F-0B7F-3208D79186AF}"/>
              </a:ext>
            </a:extLst>
          </p:cNvPr>
          <p:cNvSpPr txBox="1"/>
          <p:nvPr/>
        </p:nvSpPr>
        <p:spPr>
          <a:xfrm>
            <a:off x="3992674" y="446719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Temporary location for changes before committing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27F9D-1D80-11C4-3F15-7CF0AB28F888}"/>
              </a:ext>
            </a:extLst>
          </p:cNvPr>
          <p:cNvSpPr txBox="1"/>
          <p:nvPr/>
        </p:nvSpPr>
        <p:spPr>
          <a:xfrm>
            <a:off x="65307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we store committed changes locally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B10645-3DAE-CD08-9B06-3677C94DB7E6}"/>
              </a:ext>
            </a:extLst>
          </p:cNvPr>
          <p:cNvSpPr txBox="1"/>
          <p:nvPr/>
        </p:nvSpPr>
        <p:spPr>
          <a:xfrm>
            <a:off x="9068774" y="4465381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 sever (such as GitHub) for sharing and backing up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9160E4-E404-09D7-06AD-EC70999030F9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H="1" flipV="1">
            <a:off x="2174623" y="3219328"/>
            <a:ext cx="1" cy="12460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804695-827A-5D41-87DC-02488C42FC71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V="1">
            <a:off x="7250724" y="3255511"/>
            <a:ext cx="0" cy="120986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5DFC7B-17E0-7074-28E3-FDC46DBB6EA1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4712674" y="3219328"/>
            <a:ext cx="0" cy="1247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5EAB6-1E64-76C0-1D33-BE7F7E7F7F1F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9788774" y="3219328"/>
            <a:ext cx="0" cy="1246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8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C8EB-C552-3940-040D-4A03B3AE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876CE-D021-28DE-04DF-1488A743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Moving code to the staging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33549-9738-847B-FFB1-1B031E5FD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39D54-4E22-AEE8-A298-2DE38F3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2" y="1686938"/>
            <a:ext cx="7918276" cy="4710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80283-4EE6-C521-ECA6-B9BCA028101F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EDCD9-F53A-07A4-B631-DB16100FCAD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3F4CD-CD56-449F-5A1B-F188B73E888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B882C-C4A2-EDE0-12D5-FD8A705502D3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2D4E2F-A9E7-21AF-7326-E529AC983CC1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998D-DC52-B26E-465F-04E48ABE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7998F-28D8-C31D-EB25-FE787F96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Excluding files from being tracked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F92B4-0268-8E3E-79C1-17A21A275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C1834-9156-909B-5337-12DE63BAE965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D11A9-C275-200B-7A44-35A081B7A6A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F2BA5-6794-8D90-A65F-E0F36B80B783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68BCF-6731-339A-029D-E02FA6C16DC9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3CA7C-6D9F-3B10-0C76-55B245B3D69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E00D709-3BA7-6043-558F-D26C4D0D4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4" y="1593480"/>
            <a:ext cx="5964045" cy="48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5422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9701</TotalTime>
  <Words>1118</Words>
  <Application>Microsoft Office PowerPoint</Application>
  <PresentationFormat>Widescreen</PresentationFormat>
  <Paragraphs>348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Git Concepts I Wish I Knew Years Ago</vt:lpstr>
      <vt:lpstr>Agenda</vt:lpstr>
      <vt:lpstr>PowerPoint Presentation</vt:lpstr>
      <vt:lpstr>Git Basics</vt:lpstr>
      <vt:lpstr>PowerPoint Presentation</vt:lpstr>
      <vt:lpstr>Setup a new project with Git</vt:lpstr>
      <vt:lpstr>Where does your code live?</vt:lpstr>
      <vt:lpstr>Moving code to the staging area</vt:lpstr>
      <vt:lpstr>Excluding files from being tracked</vt:lpstr>
      <vt:lpstr>Committing files to the local repository</vt:lpstr>
      <vt:lpstr>Committing more files </vt:lpstr>
      <vt:lpstr>Checking out a specific commit</vt:lpstr>
      <vt:lpstr>Comparing two commits</vt:lpstr>
      <vt:lpstr>Creating a remote repository</vt:lpstr>
      <vt:lpstr>Using the quick setup instructions</vt:lpstr>
      <vt:lpstr>Pushing to the remote repository </vt:lpstr>
      <vt:lpstr>Listing the remote repositories</vt:lpstr>
      <vt:lpstr>Viewing the remote repository</vt:lpstr>
      <vt:lpstr>Using Git in a Team</vt:lpstr>
      <vt:lpstr>Adding collaborators</vt:lpstr>
      <vt:lpstr>Cloning the remote repository</vt:lpstr>
      <vt:lpstr>Working → Staging → Committing → Pushing</vt:lpstr>
      <vt:lpstr>Option 1: Fetching and merging from the remote repository</vt:lpstr>
      <vt:lpstr>Option 2: Pulling from the remote repository</vt:lpstr>
      <vt:lpstr>Creating a fork</vt:lpstr>
      <vt:lpstr>Upstream vs. Origin</vt:lpstr>
      <vt:lpstr>Listing Remote Repositories</vt:lpstr>
      <vt:lpstr>Branching and Merge Conflicts</vt:lpstr>
      <vt:lpstr>Branching in Git</vt:lpstr>
      <vt:lpstr>Creating and checking out a branch</vt:lpstr>
      <vt:lpstr>Pushing to the branch</vt:lpstr>
      <vt:lpstr>Merging branches</vt:lpstr>
      <vt:lpstr>Fast forward merge vs non-fast forward merge</vt:lpstr>
      <vt:lpstr>When can merge conflicts happen?</vt:lpstr>
      <vt:lpstr>3-way merge</vt:lpstr>
      <vt:lpstr>Scenario 1: No file overlap</vt:lpstr>
      <vt:lpstr>Scenario 2: No line overlap</vt:lpstr>
      <vt:lpstr>Scenario 3: Line overlap</vt:lpstr>
      <vt:lpstr>Merge commit</vt:lpstr>
      <vt:lpstr>Merge Commits vs. Rebase Merging vs. Squash Merging</vt:lpstr>
      <vt:lpstr>Merge commits</vt:lpstr>
      <vt:lpstr>Rebase merging</vt:lpstr>
      <vt:lpstr>Squash merging</vt:lpstr>
      <vt:lpstr>Pull request settings</vt:lpstr>
      <vt:lpstr>Pull request merge options</vt:lpstr>
      <vt:lpstr>Tips and Tricks</vt:lpstr>
      <vt:lpstr>Stashing changes temporarily</vt:lpstr>
      <vt:lpstr>Git Configs</vt:lpstr>
      <vt:lpstr>Without auto setup remote branch config</vt:lpstr>
      <vt:lpstr>With auto setup remote branch config</vt:lpstr>
      <vt:lpstr>Alias to undo commits</vt:lpstr>
      <vt:lpstr>Alias to search all commits for a message</vt:lpstr>
      <vt:lpstr>Git Large File Storage (LFS)</vt:lpstr>
      <vt:lpstr>Git in VS Code</vt:lpstr>
      <vt:lpstr>Viewing changes and in-editor diff</vt:lpstr>
      <vt:lpstr>Viewing Git history as a graph</vt:lpstr>
      <vt:lpstr>Viewing pull requests</vt:lpstr>
      <vt:lpstr>Viewing changes in pull requests</vt:lpstr>
      <vt:lpstr>Any Questions?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268</cp:revision>
  <dcterms:created xsi:type="dcterms:W3CDTF">2021-01-11T03:24:53Z</dcterms:created>
  <dcterms:modified xsi:type="dcterms:W3CDTF">2025-04-06T19:08:30Z</dcterms:modified>
</cp:coreProperties>
</file>